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4"/>
  </p:sldMasterIdLst>
  <p:notesMasterIdLst>
    <p:notesMasterId r:id="rId25"/>
  </p:notesMasterIdLst>
  <p:handoutMasterIdLst>
    <p:handoutMasterId r:id="rId26"/>
  </p:handoutMasterIdLst>
  <p:sldIdLst>
    <p:sldId id="478" r:id="rId5"/>
    <p:sldId id="490" r:id="rId6"/>
    <p:sldId id="464" r:id="rId7"/>
    <p:sldId id="491" r:id="rId8"/>
    <p:sldId id="497" r:id="rId9"/>
    <p:sldId id="498" r:id="rId10"/>
    <p:sldId id="499" r:id="rId11"/>
    <p:sldId id="500" r:id="rId12"/>
    <p:sldId id="501" r:id="rId13"/>
    <p:sldId id="502" r:id="rId14"/>
    <p:sldId id="503" r:id="rId15"/>
    <p:sldId id="504" r:id="rId16"/>
    <p:sldId id="506" r:id="rId17"/>
    <p:sldId id="505" r:id="rId18"/>
    <p:sldId id="507" r:id="rId19"/>
    <p:sldId id="508" r:id="rId20"/>
    <p:sldId id="509" r:id="rId21"/>
    <p:sldId id="510" r:id="rId22"/>
    <p:sldId id="492" r:id="rId23"/>
    <p:sldId id="479" r:id="rId24"/>
  </p:sldIdLst>
  <p:sldSz cx="9144000" cy="5143500" type="screen16x9"/>
  <p:notesSz cx="6858000" cy="9144000"/>
  <p:defaultTextStyle>
    <a:defPPr>
      <a:defRPr lang="en-US"/>
    </a:defPPr>
    <a:lvl1pPr marL="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64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768" userDrawn="1">
          <p15:clr>
            <a:srgbClr val="A4A3A4"/>
          </p15:clr>
        </p15:guide>
        <p15:guide id="18" orient="horz" pos="280">
          <p15:clr>
            <a:srgbClr val="A4A3A4"/>
          </p15:clr>
        </p15:guide>
        <p15:guide id="19" orient="horz" pos="573">
          <p15:clr>
            <a:srgbClr val="A4A3A4"/>
          </p15:clr>
        </p15:guide>
        <p15:guide id="20" orient="horz" pos="2658">
          <p15:clr>
            <a:srgbClr val="A4A3A4"/>
          </p15:clr>
        </p15:guide>
        <p15:guide id="21" orient="horz" pos="1619">
          <p15:clr>
            <a:srgbClr val="A4A3A4"/>
          </p15:clr>
        </p15:guide>
        <p15:guide id="22" orient="horz" pos="1031">
          <p15:clr>
            <a:srgbClr val="A4A3A4"/>
          </p15:clr>
        </p15:guide>
        <p15:guide id="23" orient="horz" pos="2774">
          <p15:clr>
            <a:srgbClr val="A4A3A4"/>
          </p15:clr>
        </p15:guide>
        <p15:guide id="24" orient="horz" pos="863">
          <p15:clr>
            <a:srgbClr val="A4A3A4"/>
          </p15:clr>
        </p15:guide>
        <p15:guide id="25" pos="4824" userDrawn="1">
          <p15:clr>
            <a:srgbClr val="A4A3A4"/>
          </p15:clr>
        </p15:guide>
        <p15:guide id="26" pos="391">
          <p15:clr>
            <a:srgbClr val="A4A3A4"/>
          </p15:clr>
        </p15:guide>
        <p15:guide id="27" pos="3158">
          <p15:clr>
            <a:srgbClr val="A4A3A4"/>
          </p15:clr>
        </p15:guide>
        <p15:guide id="28" pos="5474">
          <p15:clr>
            <a:srgbClr val="A4A3A4"/>
          </p15:clr>
        </p15:guide>
        <p15:guide id="29" pos="3987">
          <p15:clr>
            <a:srgbClr val="A4A3A4"/>
          </p15:clr>
        </p15:guide>
        <p15:guide id="30" pos="218">
          <p15:clr>
            <a:srgbClr val="A4A3A4"/>
          </p15:clr>
        </p15:guide>
        <p15:guide id="31" pos="257">
          <p15:clr>
            <a:srgbClr val="A4A3A4"/>
          </p15:clr>
        </p15:guide>
        <p15:guide id="32" pos="4872" userDrawn="1">
          <p15:clr>
            <a:srgbClr val="A4A3A4"/>
          </p15:clr>
        </p15:guide>
        <p15:guide id="33" pos="5166">
          <p15:clr>
            <a:srgbClr val="A4A3A4"/>
          </p15:clr>
        </p15:guide>
        <p15:guide id="34" pos="485">
          <p15:clr>
            <a:srgbClr val="A4A3A4"/>
          </p15:clr>
        </p15:guide>
        <p15:guide id="35" orient="horz" pos="577">
          <p15:clr>
            <a:srgbClr val="A4A3A4"/>
          </p15:clr>
        </p15:guide>
        <p15:guide id="36" orient="horz" pos="585">
          <p15:clr>
            <a:srgbClr val="A4A3A4"/>
          </p15:clr>
        </p15:guide>
        <p15:guide id="37" orient="horz" pos="864">
          <p15:clr>
            <a:srgbClr val="A4A3A4"/>
          </p15:clr>
        </p15:guide>
        <p15:guide id="38" orient="horz" pos="584">
          <p15:clr>
            <a:srgbClr val="A4A3A4"/>
          </p15:clr>
        </p15:guide>
        <p15:guide id="39" orient="horz" pos="570">
          <p15:clr>
            <a:srgbClr val="A4A3A4"/>
          </p15:clr>
        </p15:guide>
        <p15:guide id="40" orient="horz" pos="562">
          <p15:clr>
            <a:srgbClr val="A4A3A4"/>
          </p15:clr>
        </p15:guide>
        <p15:guide id="41" orient="horz" pos="547">
          <p15:clr>
            <a:srgbClr val="A4A3A4"/>
          </p15:clr>
        </p15:guide>
        <p15:guide id="42" pos="472">
          <p15:clr>
            <a:srgbClr val="A4A3A4"/>
          </p15:clr>
        </p15:guide>
        <p15:guide id="43" pos="566">
          <p15:clr>
            <a:srgbClr val="A4A3A4"/>
          </p15:clr>
        </p15:guide>
        <p15:guide id="44" pos="936" userDrawn="1">
          <p15:clr>
            <a:srgbClr val="A4A3A4"/>
          </p15:clr>
        </p15:guide>
        <p15:guide id="45" pos="2880" userDrawn="1">
          <p15:clr>
            <a:srgbClr val="A4A3A4"/>
          </p15:clr>
        </p15:guide>
        <p15:guide id="46" orient="horz" pos="812">
          <p15:clr>
            <a:srgbClr val="A4A3A4"/>
          </p15:clr>
        </p15:guide>
        <p15:guide id="47" orient="horz" pos="667">
          <p15:clr>
            <a:srgbClr val="A4A3A4"/>
          </p15:clr>
        </p15:guide>
        <p15:guide id="48" orient="horz" pos="708">
          <p15:clr>
            <a:srgbClr val="A4A3A4"/>
          </p15:clr>
        </p15:guide>
        <p15:guide id="49" orient="horz" pos="81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88C341"/>
    <a:srgbClr val="1EB0C8"/>
    <a:srgbClr val="1EA2B6"/>
    <a:srgbClr val="08ABB7"/>
    <a:srgbClr val="1CA5B9"/>
    <a:srgbClr val="1EBAC8"/>
    <a:srgbClr val="1CA0B4"/>
    <a:srgbClr val="1CABB6"/>
    <a:srgbClr val="666666"/>
    <a:srgbClr val="4645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39" autoAdjust="0"/>
    <p:restoredTop sz="77764" autoAdjust="0"/>
  </p:normalViewPr>
  <p:slideViewPr>
    <p:cSldViewPr snapToGrid="0">
      <p:cViewPr varScale="1">
        <p:scale>
          <a:sx n="90" d="100"/>
          <a:sy n="90" d="100"/>
        </p:scale>
        <p:origin x="1176" y="62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64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768"/>
        <p:guide orient="horz" pos="280"/>
        <p:guide orient="horz" pos="573"/>
        <p:guide orient="horz" pos="2658"/>
        <p:guide orient="horz" pos="1619"/>
        <p:guide orient="horz" pos="1031"/>
        <p:guide orient="horz" pos="2774"/>
        <p:guide orient="horz" pos="863"/>
        <p:guide pos="4824"/>
        <p:guide pos="391"/>
        <p:guide pos="3158"/>
        <p:guide pos="5474"/>
        <p:guide pos="3987"/>
        <p:guide pos="218"/>
        <p:guide pos="257"/>
        <p:guide pos="4872"/>
        <p:guide pos="5166"/>
        <p:guide pos="485"/>
        <p:guide orient="horz" pos="577"/>
        <p:guide orient="horz" pos="585"/>
        <p:guide orient="horz" pos="864"/>
        <p:guide orient="horz" pos="584"/>
        <p:guide orient="horz" pos="570"/>
        <p:guide orient="horz" pos="562"/>
        <p:guide orient="horz" pos="547"/>
        <p:guide pos="472"/>
        <p:guide pos="566"/>
        <p:guide pos="936"/>
        <p:guide pos="2880"/>
        <p:guide orient="horz" pos="812"/>
        <p:guide orient="horz" pos="667"/>
        <p:guide orient="horz" pos="708"/>
        <p:guide orient="horz" pos="8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-53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pPr/>
              <a:t>3/21/2017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3.jpe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pPr/>
              <a:t>3/21/2017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9728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505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1848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5342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907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091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165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292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03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828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-RU" dirty="0" smtClean="0"/>
              <a:t>Что принес </a:t>
            </a:r>
            <a:r>
              <a:rPr lang="en-US" dirty="0" smtClean="0"/>
              <a:t>JPA</a:t>
            </a:r>
            <a:r>
              <a:rPr lang="ru-RU" dirty="0" smtClean="0"/>
              <a:t> в мир</a:t>
            </a:r>
            <a:r>
              <a:rPr lang="ru-RU" baseline="0" dirty="0" smtClean="0"/>
              <a:t> реляционных баз данных</a:t>
            </a:r>
            <a:r>
              <a:rPr lang="en-US" baseline="0" dirty="0" smtClean="0"/>
              <a:t>?  </a:t>
            </a:r>
            <a:r>
              <a:rPr lang="ru-RU" baseline="0" dirty="0" smtClean="0"/>
              <a:t>По сути, </a:t>
            </a:r>
            <a:r>
              <a:rPr lang="en-US" baseline="0" dirty="0" smtClean="0"/>
              <a:t>JPA </a:t>
            </a:r>
            <a:r>
              <a:rPr lang="ru-RU" baseline="0" dirty="0" smtClean="0"/>
              <a:t>– это стандартный способ описания доменной модели приложения и, при этом, этот способ не зависит от базы данных. Приложения, разработанные на базе </a:t>
            </a:r>
            <a:r>
              <a:rPr lang="en-US" baseline="0" dirty="0" smtClean="0"/>
              <a:t>JPA, </a:t>
            </a:r>
            <a:r>
              <a:rPr lang="ru-RU" baseline="0" dirty="0" smtClean="0"/>
              <a:t>одинакого работают на разных реляционных БД. Практически ко всем реляционным БД есть стандартный </a:t>
            </a:r>
            <a:r>
              <a:rPr lang="en-US" baseline="0" dirty="0" smtClean="0"/>
              <a:t>JDBC </a:t>
            </a:r>
            <a:r>
              <a:rPr lang="ru-RU" baseline="0" dirty="0" smtClean="0"/>
              <a:t>драйвер. Язык запросов и типы данных тоже покрыты стандартами.  И, тем не менее, были разработаны </a:t>
            </a:r>
            <a:r>
              <a:rPr lang="en-US" baseline="0" dirty="0" smtClean="0"/>
              <a:t>Hibernate ORM, </a:t>
            </a:r>
            <a:r>
              <a:rPr lang="en-US" baseline="0" dirty="0" err="1" smtClean="0"/>
              <a:t>OpenJPA</a:t>
            </a:r>
            <a:r>
              <a:rPr lang="en-US" baseline="0" dirty="0" smtClean="0"/>
              <a:t> </a:t>
            </a:r>
            <a:r>
              <a:rPr lang="ru-RU" baseline="0" dirty="0" smtClean="0"/>
              <a:t>и </a:t>
            </a:r>
            <a:r>
              <a:rPr lang="en-US" baseline="0" dirty="0" err="1" smtClean="0"/>
              <a:t>EclipseLink</a:t>
            </a:r>
            <a:r>
              <a:rPr lang="en-US" baseline="0" dirty="0" smtClean="0"/>
              <a:t>.  </a:t>
            </a:r>
            <a:r>
              <a:rPr lang="ru-RU" baseline="0" dirty="0" smtClean="0"/>
              <a:t>И каждая имлементация содержит клас для коннкретной базы данных.  </a:t>
            </a:r>
          </a:p>
          <a:p>
            <a:pPr lvl="0">
              <a:spcBef>
                <a:spcPts val="0"/>
              </a:spcBef>
              <a:buNone/>
            </a:pPr>
            <a:r>
              <a:rPr lang="ru-RU" baseline="0" dirty="0" smtClean="0"/>
              <a:t>А что же тогда говорить что </a:t>
            </a:r>
            <a:r>
              <a:rPr lang="en-US" baseline="0" dirty="0" smtClean="0"/>
              <a:t>NoSQL </a:t>
            </a:r>
            <a:r>
              <a:rPr lang="ru-RU" baseline="0" dirty="0" smtClean="0"/>
              <a:t>хранилища, которые только зараждаются</a:t>
            </a:r>
            <a:r>
              <a:rPr lang="en-US" baseline="0" dirty="0" smtClean="0"/>
              <a:t>? </a:t>
            </a:r>
            <a:r>
              <a:rPr lang="ru-RU" baseline="0" dirty="0" smtClean="0"/>
              <a:t> Тут из общего, только классификация по типу хранения. Например, </a:t>
            </a:r>
            <a:r>
              <a:rPr lang="en-US" baseline="0" dirty="0" err="1" smtClean="0"/>
              <a:t>CouchDB</a:t>
            </a:r>
            <a:r>
              <a:rPr lang="en-US" baseline="0" dirty="0" smtClean="0"/>
              <a:t> </a:t>
            </a:r>
            <a:r>
              <a:rPr lang="ru-RU" baseline="0" dirty="0" smtClean="0"/>
              <a:t>и </a:t>
            </a:r>
            <a:r>
              <a:rPr lang="en-US" baseline="0" dirty="0" smtClean="0"/>
              <a:t>MongoDB. </a:t>
            </a:r>
            <a:r>
              <a:rPr lang="ru-RU" baseline="0" dirty="0" smtClean="0"/>
              <a:t>Это документо-ориентированные хранилища. Но .... Вы попробобуте перенести приложение с одной БД на другою. Ну  .... Или попробуйде написать компонент, который бы более-мение одинакого работал на этих хранилищах.</a:t>
            </a:r>
          </a:p>
          <a:p>
            <a:pPr lvl="0">
              <a:spcBef>
                <a:spcPts val="0"/>
              </a:spcBef>
              <a:buNone/>
            </a:pPr>
            <a:r>
              <a:rPr lang="ru-RU" baseline="0" dirty="0" smtClean="0"/>
              <a:t>Чем тут может помочь </a:t>
            </a:r>
            <a:r>
              <a:rPr lang="en-US" baseline="0" dirty="0" smtClean="0"/>
              <a:t>JPA? JPA </a:t>
            </a:r>
            <a:r>
              <a:rPr lang="ru-RU" baseline="0" smtClean="0"/>
              <a:t> - это общий и стандартный механизм описания сужностей доменной модели, запросов в хранилищу и организации работы с хранилищем.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07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GB" dirty="0" smtClean="0"/>
              <a:t>The slide for talk about: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402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176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76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270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041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32881" y="1417371"/>
            <a:ext cx="7450669" cy="744805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58067" y="2879524"/>
            <a:ext cx="2626059" cy="277768"/>
          </a:xfrm>
          <a:prstGeom prst="rect">
            <a:avLst/>
          </a:prstGeom>
          <a:solidFill>
            <a:srgbClr val="88C341"/>
          </a:solidFill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4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4094614"/>
            <a:ext cx="3649662" cy="279797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MONTH DATE, YEAR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27880" y="504826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86351" y="504825"/>
            <a:ext cx="141159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logo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073088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48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52473" y="1079897"/>
            <a:ext cx="8332740" cy="3167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342900" indent="-342900">
              <a:lnSpc>
                <a:spcPts val="18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500" baseline="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079898"/>
            <a:ext cx="8329612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4"/>
              </a:buClr>
              <a:buSzTx/>
              <a:buFont typeface="Arial"/>
              <a:buChar char="•"/>
              <a:tabLst/>
              <a:defRPr sz="1400" baseline="0"/>
            </a:lvl1pPr>
            <a:lvl2pPr marL="557213" indent="-214313">
              <a:lnSpc>
                <a:spcPct val="120000"/>
              </a:lnSpc>
              <a:buSzPct val="100000"/>
              <a:buFont typeface="Arial"/>
              <a:buChar char="•"/>
              <a:defRPr sz="1200" baseline="0"/>
            </a:lvl2pPr>
            <a:lvl3pPr>
              <a:lnSpc>
                <a:spcPct val="120000"/>
              </a:lnSpc>
              <a:defRPr sz="1100" baseline="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4" y="1079898"/>
            <a:ext cx="3810584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750"/>
              </a:spcAft>
              <a:buClr>
                <a:schemeClr val="accent4"/>
              </a:buClr>
              <a:buSzTx/>
              <a:buFont typeface="Arial"/>
              <a:buChar char="•"/>
              <a:tabLst/>
              <a:defRPr sz="12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332311"/>
            <a:ext cx="8329612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750"/>
              </a:spcAft>
              <a:buClr>
                <a:schemeClr val="accent4"/>
              </a:buClr>
              <a:buSzTx/>
              <a:buFont typeface="Arial"/>
              <a:buChar char="•"/>
              <a:tabLst/>
              <a:defRPr sz="12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marL="130302" marR="0" lvl="0" indent="-130302" algn="l" defTabSz="3429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10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63551" y="1073150"/>
            <a:ext cx="2760662" cy="223138"/>
          </a:xfrm>
          <a:prstGeom prst="rect">
            <a:avLst/>
          </a:prstGeom>
          <a:solidFill>
            <a:srgbClr val="88C341"/>
          </a:solidFill>
        </p:spPr>
        <p:txBody>
          <a:bodyPr wrap="square" lIns="68580" tIns="34290" rIns="68580" bIns="34290">
            <a:spAutoFit/>
          </a:bodyPr>
          <a:lstStyle>
            <a:lvl1pPr marL="0" indent="0" algn="l">
              <a:buNone/>
              <a:defRPr sz="1000" baseline="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LOREM IPSUM DOLOR AMET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430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3"/>
            <a:ext cx="9144000" cy="6974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808738" y="89634"/>
            <a:ext cx="6457956" cy="543650"/>
          </a:xfrm>
          <a:prstGeom prst="rect">
            <a:avLst/>
          </a:prstGeom>
        </p:spPr>
        <p:txBody>
          <a:bodyPr vert="horz" lIns="68580" tIns="0" rIns="68580" bIns="3429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 smtClean="0"/>
              <a:t>client name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667934" y="246350"/>
            <a:ext cx="0" cy="20574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9144000" y="707789"/>
            <a:ext cx="0" cy="4198874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4930268" y="1321135"/>
            <a:ext cx="3840479" cy="2425365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129779" indent="-129779">
              <a:lnSpc>
                <a:spcPct val="130000"/>
              </a:lnSpc>
              <a:spcBef>
                <a:spcPts val="0"/>
              </a:spcBef>
              <a:spcAft>
                <a:spcPts val="975"/>
              </a:spcAft>
              <a:buClr>
                <a:schemeClr val="accent4"/>
              </a:buClr>
              <a:buFont typeface="Arial"/>
              <a:buChar char="•"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 smtClean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 smtClean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 smtClean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 smtClean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363538" y="1321135"/>
            <a:ext cx="3921125" cy="2730165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975"/>
              </a:spcAft>
              <a:buNone/>
              <a:defRPr sz="14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 smtClean="0">
                <a:solidFill>
                  <a:srgbClr val="444444"/>
                </a:solidFill>
              </a:rPr>
              <a:t>Click to add text - Lorem </a:t>
            </a:r>
            <a:r>
              <a:rPr lang="en-US" dirty="0" err="1" smtClean="0">
                <a:solidFill>
                  <a:srgbClr val="444444"/>
                </a:solidFill>
              </a:rPr>
              <a:t>ipsum</a:t>
            </a:r>
            <a:r>
              <a:rPr lang="en-US" dirty="0" smtClean="0">
                <a:solidFill>
                  <a:srgbClr val="444444"/>
                </a:solidFill>
              </a:rPr>
              <a:t> dolor sit </a:t>
            </a:r>
            <a:r>
              <a:rPr lang="en-US" dirty="0" err="1" smtClean="0">
                <a:solidFill>
                  <a:srgbClr val="444444"/>
                </a:solidFill>
              </a:rPr>
              <a:t>amet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consectetur</a:t>
            </a:r>
            <a:r>
              <a:rPr lang="en-US" dirty="0" smtClean="0">
                <a:solidFill>
                  <a:srgbClr val="444444"/>
                </a:solidFill>
              </a:rPr>
              <a:t> adipiscing </a:t>
            </a:r>
            <a:r>
              <a:rPr lang="en-US" dirty="0" err="1" smtClean="0">
                <a:solidFill>
                  <a:srgbClr val="444444"/>
                </a:solidFill>
              </a:rPr>
              <a:t>elit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Ut</a:t>
            </a:r>
            <a:r>
              <a:rPr lang="en-US" dirty="0" smtClean="0">
                <a:solidFill>
                  <a:srgbClr val="444444"/>
                </a:solidFill>
              </a:rPr>
              <a:t> vitae </a:t>
            </a:r>
            <a:r>
              <a:rPr lang="en-US" dirty="0" err="1" smtClean="0">
                <a:solidFill>
                  <a:srgbClr val="444444"/>
                </a:solidFill>
              </a:rPr>
              <a:t>laoreet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Sed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eleifend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a </a:t>
            </a:r>
            <a:r>
              <a:rPr lang="en-US" dirty="0" err="1" smtClean="0">
                <a:solidFill>
                  <a:srgbClr val="444444"/>
                </a:solidFill>
              </a:rPr>
              <a:t>purus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tincidunt</a:t>
            </a:r>
            <a:r>
              <a:rPr lang="en-US" dirty="0" smtClean="0">
                <a:solidFill>
                  <a:srgbClr val="444444"/>
                </a:solidFill>
              </a:rPr>
              <a:t>, a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Praesent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justo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nec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metus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auctor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volutpat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Morbi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mattis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eros</a:t>
            </a:r>
            <a:r>
              <a:rPr lang="en-US" dirty="0" smtClean="0">
                <a:solidFill>
                  <a:srgbClr val="444444"/>
                </a:solidFill>
              </a:rPr>
              <a:t>, adipiscing </a:t>
            </a:r>
            <a:r>
              <a:rPr lang="en-US" dirty="0" err="1" smtClean="0">
                <a:solidFill>
                  <a:srgbClr val="444444"/>
                </a:solidFill>
              </a:rPr>
              <a:t>tempor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418148" y="990997"/>
            <a:ext cx="1480576" cy="223138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68580" tIns="34290" rIns="68580" bIns="34290">
            <a:spAutoFit/>
          </a:bodyPr>
          <a:lstStyle>
            <a:lvl1pPr marL="0" indent="0" algn="l">
              <a:buNone/>
              <a:defRPr sz="10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TITLE TO GO HERE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257299" y="152004"/>
            <a:ext cx="1236221" cy="406796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900" baseline="0"/>
            </a:lvl1pPr>
          </a:lstStyle>
          <a:p>
            <a:r>
              <a:rPr lang="en-US" dirty="0" smtClean="0"/>
              <a:t>Insert logo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990148" y="990997"/>
            <a:ext cx="1480576" cy="223138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68580" tIns="34290" rIns="68580" bIns="34290">
            <a:spAutoFit/>
          </a:bodyPr>
          <a:lstStyle>
            <a:lvl1pPr marL="0" indent="0" algn="l">
              <a:buNone/>
              <a:defRPr sz="10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TITLE TO 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68580" tIns="34290" rIns="68580" bIns="34290"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 smtClean="0"/>
              <a:t>Insert Case Study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0994" y="170914"/>
            <a:ext cx="8337502" cy="543650"/>
          </a:xfrm>
          <a:prstGeom prst="rect">
            <a:avLst/>
          </a:prstGeom>
        </p:spPr>
        <p:txBody>
          <a:bodyPr lIns="68580" tIns="34290" rIns="68580" bIns="34290"/>
          <a:lstStyle>
            <a:lvl1pPr>
              <a:defRPr sz="1600" baseline="0"/>
            </a:lvl1pPr>
          </a:lstStyle>
          <a:p>
            <a:r>
              <a:rPr lang="en-US" dirty="0" smtClean="0"/>
              <a:t>Client name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4762306"/>
            <a:ext cx="9144000" cy="3811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4762306"/>
            <a:ext cx="9144000" cy="3811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68580" tIns="34290" rIns="68580" bIns="34290"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 smtClean="0"/>
              <a:t>Insert Image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72404" y="3947727"/>
            <a:ext cx="5014975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And Line 3 Here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872404" y="3394370"/>
            <a:ext cx="3688427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Line 2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404" y="2869953"/>
            <a:ext cx="5285757" cy="647100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137160" tIns="27432" rIns="137160" bIns="34290" anchor="t">
            <a:spAutoFit/>
          </a:bodyPr>
          <a:lstStyle>
            <a:lvl1pPr algn="l">
              <a:defRPr sz="3800" b="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Type line 1 here</a:t>
            </a:r>
            <a:endParaRPr lang="en-US" dirty="0"/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781354" y="2496458"/>
            <a:ext cx="6488113" cy="692498"/>
          </a:xfrm>
          <a:prstGeom prst="rect">
            <a:avLst/>
          </a:prstGeom>
        </p:spPr>
        <p:txBody>
          <a:bodyPr lIns="68580" tIns="34290" rIns="68580" bIns="34290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9C2D7"/>
              </a:buClr>
              <a:buFont typeface="Arial"/>
              <a:buNone/>
            </a:pPr>
            <a:endParaRPr lang="en-US" sz="1500" dirty="0">
              <a:solidFill>
                <a:srgbClr val="464547"/>
              </a:solidFill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866628" y="2457127"/>
            <a:ext cx="3731155" cy="284693"/>
          </a:xfrm>
          <a:prstGeom prst="rect">
            <a:avLst/>
          </a:prstGeom>
          <a:solidFill>
            <a:srgbClr val="88C341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OPTIONAL EYEBROW HEADER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6" descr="Pattern_pp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3368" y="-11545"/>
            <a:ext cx="6898105" cy="5173578"/>
          </a:xfrm>
          <a:prstGeom prst="rect">
            <a:avLst/>
          </a:prstGeom>
        </p:spPr>
      </p:pic>
      <p:pic>
        <p:nvPicPr>
          <p:cNvPr id="16" name="Picture Placeholder 6" descr="Pattern_ppt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102"/>
          <a:stretch/>
        </p:blipFill>
        <p:spPr>
          <a:xfrm>
            <a:off x="6858001" y="-11545"/>
            <a:ext cx="2338293" cy="5173578"/>
          </a:xfrm>
          <a:prstGeom prst="rect">
            <a:avLst/>
          </a:prstGeom>
        </p:spPr>
      </p:pic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72404" y="3947727"/>
            <a:ext cx="5014975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And Line 3 Here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872404" y="3394370"/>
            <a:ext cx="3688427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Line 2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404" y="2869953"/>
            <a:ext cx="5285757" cy="647100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137160" tIns="27432" rIns="137160" bIns="34290" anchor="t">
            <a:spAutoFit/>
          </a:bodyPr>
          <a:lstStyle>
            <a:lvl1pPr algn="l">
              <a:defRPr sz="3800" b="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Type line 1 here</a:t>
            </a:r>
            <a:endParaRPr lang="en-US" dirty="0"/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781354" y="2496458"/>
            <a:ext cx="6488113" cy="692498"/>
          </a:xfrm>
          <a:prstGeom prst="rect">
            <a:avLst/>
          </a:prstGeom>
        </p:spPr>
        <p:txBody>
          <a:bodyPr lIns="68580" tIns="34290" rIns="68580" bIns="34290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9C2D7"/>
              </a:buClr>
              <a:buFont typeface="Arial"/>
              <a:buNone/>
            </a:pPr>
            <a:endParaRPr lang="en-US" sz="1500" dirty="0">
              <a:solidFill>
                <a:srgbClr val="464547"/>
              </a:solidFill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866628" y="2457127"/>
            <a:ext cx="3731155" cy="284693"/>
          </a:xfrm>
          <a:prstGeom prst="rect">
            <a:avLst/>
          </a:prstGeom>
          <a:solidFill>
            <a:srgbClr val="88C341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OPTIONAL EYEBROW HEADER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993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Background Image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1556683"/>
            <a:ext cx="6910388" cy="595035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15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0" y="334010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4094614"/>
            <a:ext cx="3649662" cy="279797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 smtClean="0"/>
              <a:t>MONTH DATE, YEAR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627880" y="504826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logo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4741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88C3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>
              <a:lnSpc>
                <a:spcPct val="85000"/>
              </a:lnSpc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626532" y="2398060"/>
            <a:ext cx="7574494" cy="2191404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HEADLINE</a:t>
            </a:r>
          </a:p>
        </p:txBody>
      </p:sp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80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332311"/>
            <a:ext cx="8329612" cy="3147325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4"/>
              </a:buClr>
              <a:buSzTx/>
              <a:buFont typeface="Arial"/>
              <a:buChar char="•"/>
              <a:tabLst/>
              <a:defRPr sz="14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18148" y="987552"/>
            <a:ext cx="1480576" cy="264688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TITLE TO 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6" descr="Pattern_ppt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3368" y="-11545"/>
            <a:ext cx="6898105" cy="5173578"/>
          </a:xfrm>
          <a:prstGeom prst="rect">
            <a:avLst/>
          </a:prstGeom>
        </p:spPr>
      </p:pic>
      <p:pic>
        <p:nvPicPr>
          <p:cNvPr id="16" name="Picture Placeholder 6" descr="Pattern_ppt.jpg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58001" y="-11545"/>
            <a:ext cx="2338293" cy="5173578"/>
          </a:xfrm>
          <a:prstGeom prst="rect">
            <a:avLst/>
          </a:prstGeom>
        </p:spPr>
      </p:pic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72404" y="3947727"/>
            <a:ext cx="5014975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And Line 3 Here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872404" y="3394370"/>
            <a:ext cx="3688427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Line 2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404" y="2869953"/>
            <a:ext cx="5285757" cy="647100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137160" tIns="27432" rIns="137160" bIns="34290" anchor="t">
            <a:spAutoFit/>
          </a:bodyPr>
          <a:lstStyle>
            <a:lvl1pPr algn="l">
              <a:defRPr sz="3800" b="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Type line 1 here</a:t>
            </a:r>
            <a:endParaRPr lang="en-US" dirty="0"/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781354" y="2496458"/>
            <a:ext cx="6488113" cy="692498"/>
          </a:xfrm>
          <a:prstGeom prst="rect">
            <a:avLst/>
          </a:prstGeom>
        </p:spPr>
        <p:txBody>
          <a:bodyPr lIns="68580" tIns="34290" rIns="68580" bIns="34290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5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866628" y="2457127"/>
            <a:ext cx="3731155" cy="284693"/>
          </a:xfrm>
          <a:prstGeom prst="rect">
            <a:avLst/>
          </a:prstGeom>
          <a:solidFill>
            <a:srgbClr val="88C341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OPTIONAL EYEBROW HEADER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993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079898"/>
            <a:ext cx="8339328" cy="338328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4"/>
              </a:buClr>
              <a:buSzTx/>
              <a:buFont typeface="Arial"/>
              <a:buChar char="•"/>
              <a:tabLst/>
              <a:defRPr sz="1400" baseline="0">
                <a:solidFill>
                  <a:schemeClr val="tx1"/>
                </a:solidFill>
              </a:defRPr>
            </a:lvl1pPr>
            <a:lvl2pPr marL="557213" indent="-214313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200" baseline="0"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defRPr sz="1100" baseline="0">
                <a:solidFill>
                  <a:schemeClr val="tx1"/>
                </a:solidFill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4633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Insert image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214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352473" y="917779"/>
            <a:ext cx="8337502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 smtClean="0">
                <a:solidFill>
                  <a:srgbClr val="444444"/>
                </a:solidFill>
              </a:rPr>
              <a:t>Click to add text - Lorem </a:t>
            </a:r>
            <a:r>
              <a:rPr lang="en-US" dirty="0" err="1" smtClean="0">
                <a:solidFill>
                  <a:srgbClr val="444444"/>
                </a:solidFill>
              </a:rPr>
              <a:t>ipsum</a:t>
            </a:r>
            <a:r>
              <a:rPr lang="en-US" dirty="0" smtClean="0">
                <a:solidFill>
                  <a:srgbClr val="444444"/>
                </a:solidFill>
              </a:rPr>
              <a:t> dolor sit </a:t>
            </a:r>
            <a:r>
              <a:rPr lang="en-US" dirty="0" err="1" smtClean="0">
                <a:solidFill>
                  <a:srgbClr val="444444"/>
                </a:solidFill>
              </a:rPr>
              <a:t>amet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consectetur</a:t>
            </a:r>
            <a:r>
              <a:rPr lang="en-US" dirty="0" smtClean="0">
                <a:solidFill>
                  <a:srgbClr val="444444"/>
                </a:solidFill>
              </a:rPr>
              <a:t> adipiscing </a:t>
            </a:r>
            <a:r>
              <a:rPr lang="en-US" dirty="0" err="1" smtClean="0">
                <a:solidFill>
                  <a:srgbClr val="444444"/>
                </a:solidFill>
              </a:rPr>
              <a:t>elit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Ut</a:t>
            </a:r>
            <a:r>
              <a:rPr lang="en-US" dirty="0" smtClean="0">
                <a:solidFill>
                  <a:srgbClr val="444444"/>
                </a:solidFill>
              </a:rPr>
              <a:t> vitae </a:t>
            </a:r>
            <a:r>
              <a:rPr lang="en-US" dirty="0" err="1" smtClean="0">
                <a:solidFill>
                  <a:srgbClr val="444444"/>
                </a:solidFill>
              </a:rPr>
              <a:t>laoreet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Sed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eleifend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a </a:t>
            </a:r>
            <a:r>
              <a:rPr lang="en-US" dirty="0" err="1" smtClean="0">
                <a:solidFill>
                  <a:srgbClr val="444444"/>
                </a:solidFill>
              </a:rPr>
              <a:t>purus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tincidunt</a:t>
            </a:r>
            <a:r>
              <a:rPr lang="en-US" dirty="0" smtClean="0">
                <a:solidFill>
                  <a:srgbClr val="444444"/>
                </a:solidFill>
              </a:rPr>
              <a:t>, a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Praesent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justo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nec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metus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auctor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volutpat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Morbi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mattis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eros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adipiscing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tempor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varius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eget</a:t>
            </a:r>
            <a:r>
              <a:rPr lang="en-US" dirty="0" smtClean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856480"/>
            <a:ext cx="9155206" cy="29822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7421113" y="4900039"/>
            <a:ext cx="1493520" cy="1923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8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8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1594185" y="4926576"/>
            <a:ext cx="2316480" cy="16158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sz="600" b="0" i="0" kern="0" spc="15" dirty="0" smtClean="0">
                <a:solidFill>
                  <a:schemeClr val="accent1"/>
                </a:solidFill>
                <a:latin typeface="Trebuchet MS"/>
                <a:cs typeface="Trebuchet MS"/>
              </a:rPr>
              <a:t>CONFIDENTIAL</a:t>
            </a:r>
            <a:endParaRPr lang="en-US" sz="600" b="0" i="0" kern="0" spc="15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813249" y="4940808"/>
            <a:ext cx="0" cy="123444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logo_footer.png"/>
          <p:cNvPicPr>
            <a:picLocks noChangeAspect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224" y="4931433"/>
            <a:ext cx="476250" cy="169417"/>
          </a:xfrm>
          <a:prstGeom prst="rect">
            <a:avLst/>
          </a:prstGeom>
        </p:spPr>
      </p:pic>
      <p:pic>
        <p:nvPicPr>
          <p:cNvPr id="9" name="Picture 8" descr="IT-week-logos_IT-week-knockout.eps"/>
          <p:cNvPicPr>
            <a:picLocks noChangeAspect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298" y="4919113"/>
            <a:ext cx="486848" cy="15402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524449" y="4940808"/>
            <a:ext cx="0" cy="123444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66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50" r:id="rId3"/>
    <p:sldLayoutId id="2147483755" r:id="rId4"/>
    <p:sldLayoutId id="2147483757" r:id="rId5"/>
    <p:sldLayoutId id="2147483711" r:id="rId6"/>
    <p:sldLayoutId id="2147483749" r:id="rId7"/>
    <p:sldLayoutId id="2147483811" r:id="rId8"/>
    <p:sldLayoutId id="2147483831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  <p:sldLayoutId id="2147483788" r:id="rId19"/>
    <p:sldLayoutId id="2147483789" r:id="rId20"/>
  </p:sldLayoutIdLst>
  <p:timing>
    <p:tnLst>
      <p:par>
        <p:cTn id="1" dur="indefinite" restart="never" nodeType="tmRoot"/>
      </p:par>
    </p:tnLst>
  </p:timing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04" y="-2287"/>
            <a:ext cx="9292337" cy="523158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118400" y="1378459"/>
            <a:ext cx="4504757" cy="1091068"/>
          </a:xfrm>
        </p:spPr>
        <p:txBody>
          <a:bodyPr/>
          <a:lstStyle/>
          <a:p>
            <a:r>
              <a:rPr lang="en-US" dirty="0" smtClean="0"/>
              <a:t>JPA FOR NoSQL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437210" y="3161877"/>
            <a:ext cx="4085679" cy="500137"/>
          </a:xfrm>
        </p:spPr>
        <p:txBody>
          <a:bodyPr/>
          <a:lstStyle/>
          <a:p>
            <a:r>
              <a:rPr lang="en-US" dirty="0" smtClean="0"/>
              <a:t>Ways for using JPA and NoSQL together. Contribution for Hibernate OGM project.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437209" y="3967217"/>
            <a:ext cx="3649662" cy="279797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Trebuchet MS"/>
                <a:cs typeface="Trebuchet MS"/>
              </a:rPr>
              <a:t>FEBRUARY 1, 201</a:t>
            </a:r>
            <a:r>
              <a:rPr lang="ru-RU" dirty="0" smtClean="0">
                <a:solidFill>
                  <a:schemeClr val="tx1"/>
                </a:solidFill>
                <a:latin typeface="Trebuchet MS"/>
                <a:cs typeface="Trebuchet MS"/>
              </a:rPr>
              <a:t>7</a:t>
            </a:r>
            <a:endParaRPr lang="en-US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71586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147325"/>
          </a:xfrm>
        </p:spPr>
        <p:txBody>
          <a:bodyPr/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err="1"/>
              <a:t>Infispinian</a:t>
            </a:r>
            <a:r>
              <a:rPr lang="en-US" dirty="0"/>
              <a:t>, </a:t>
            </a:r>
            <a:r>
              <a:rPr lang="en-US" dirty="0" err="1"/>
              <a:t>Ehcache</a:t>
            </a:r>
            <a:r>
              <a:rPr lang="en-US" dirty="0"/>
              <a:t>, </a:t>
            </a:r>
            <a:r>
              <a:rPr lang="en-US" dirty="0" err="1"/>
              <a:t>Redis</a:t>
            </a:r>
            <a:r>
              <a:rPr lang="en-US" dirty="0"/>
              <a:t>(Experimental</a:t>
            </a:r>
            <a:r>
              <a:rPr lang="en-US" dirty="0" smtClean="0"/>
              <a:t>), Apache Ignite (include to release 5.2)</a:t>
            </a: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MongoDB, </a:t>
            </a:r>
            <a:r>
              <a:rPr lang="en-US" dirty="0" err="1"/>
              <a:t>CouchDB</a:t>
            </a:r>
            <a:r>
              <a:rPr lang="en-US" dirty="0"/>
              <a:t>(Experimental) 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Neo4j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dirty="0"/>
              <a:t>Cassandra(experimental)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US" dirty="0"/>
              <a:t>OrientDB </a:t>
            </a:r>
            <a:r>
              <a:rPr lang="en-US" dirty="0" smtClean="0"/>
              <a:t>(include </a:t>
            </a:r>
            <a:r>
              <a:rPr lang="en-US" dirty="0"/>
              <a:t>to release </a:t>
            </a:r>
            <a:r>
              <a:rPr lang="en-US" dirty="0" smtClean="0"/>
              <a:t>5.2)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Supported </a:t>
            </a:r>
            <a:r>
              <a:rPr lang="en-US" dirty="0" smtClean="0"/>
              <a:t>storages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04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Supported </a:t>
            </a:r>
            <a:r>
              <a:rPr lang="en-US" dirty="0" smtClean="0"/>
              <a:t>features</a:t>
            </a:r>
            <a:endParaRPr lang="en-US" dirty="0"/>
          </a:p>
        </p:txBody>
      </p:sp>
      <p:graphicFrame>
        <p:nvGraphicFramePr>
          <p:cNvPr id="5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4297422"/>
              </p:ext>
            </p:extLst>
          </p:nvPr>
        </p:nvGraphicFramePr>
        <p:xfrm>
          <a:off x="87922" y="785445"/>
          <a:ext cx="8968155" cy="391239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27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59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05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79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66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23746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Data storage</a:t>
                      </a:r>
                      <a:endParaRPr lang="ru-RU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Features</a:t>
                      </a:r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746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Associations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Queries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Remote/Embedded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Mongodb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Native, JPQL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Emulation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CouchDB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Native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Emulation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GB" sz="1400" b="0" dirty="0" err="1" smtClean="0"/>
                        <a:t>Infispinian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JPQL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JTA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Remote/embedded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b="0" dirty="0" err="1" smtClean="0"/>
                        <a:t>Ehcache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-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-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b="0" dirty="0" err="1" smtClean="0"/>
                        <a:t>Redis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JPQL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Emulation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2426">
                <a:tc>
                  <a:txBody>
                    <a:bodyPr/>
                    <a:lstStyle/>
                    <a:p>
                      <a:r>
                        <a:rPr lang="en-US" b="0" dirty="0" smtClean="0"/>
                        <a:t>Neo4j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Native, JPQL</a:t>
                      </a:r>
                      <a:endParaRPr lang="ru-RU" sz="1200" dirty="0" smtClean="0"/>
                    </a:p>
                    <a:p>
                      <a:pPr algn="ctr"/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Emulation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Embedded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b="0" dirty="0" smtClean="0"/>
                        <a:t>Cassandra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Native, JPQL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Emulation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9743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5" name="Shape 86"/>
          <p:cNvSpPr txBox="1"/>
          <p:nvPr/>
        </p:nvSpPr>
        <p:spPr>
          <a:xfrm>
            <a:off x="138755" y="3607988"/>
            <a:ext cx="8912965" cy="1098235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b="1"/>
              <a:t>Hibernate OGM Module for Concrete Storage 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88"/>
          <p:cNvSpPr txBox="1"/>
          <p:nvPr/>
        </p:nvSpPr>
        <p:spPr>
          <a:xfrm>
            <a:off x="5095831" y="903613"/>
            <a:ext cx="3191562" cy="805478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/>
              <a:t>Hibernate ORM Core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89"/>
          <p:cNvSpPr txBox="1"/>
          <p:nvPr/>
        </p:nvSpPr>
        <p:spPr>
          <a:xfrm>
            <a:off x="138955" y="849690"/>
            <a:ext cx="4186739" cy="93425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/>
              <a:t>em.getTransaction().begin();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/>
              <a:t>em.persist(</a:t>
            </a:r>
            <a:r>
              <a:rPr lang="en-GB">
                <a:solidFill>
                  <a:schemeClr val="dk1"/>
                </a:solidFill>
              </a:rPr>
              <a:t>new Person("name1")</a:t>
            </a:r>
            <a:r>
              <a:rPr lang="en-GB"/>
              <a:t>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/>
              <a:t>em.getTransaction().commit();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8" name="Shape 90"/>
          <p:cNvCxnSpPr>
            <a:stCxn id="7" idx="3"/>
            <a:endCxn id="6" idx="1"/>
          </p:cNvCxnSpPr>
          <p:nvPr/>
        </p:nvCxnSpPr>
        <p:spPr>
          <a:xfrm flipV="1">
            <a:off x="4325694" y="1306352"/>
            <a:ext cx="770137" cy="10463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" name="Shape 91"/>
          <p:cNvSpPr txBox="1"/>
          <p:nvPr/>
        </p:nvSpPr>
        <p:spPr>
          <a:xfrm>
            <a:off x="138955" y="2186679"/>
            <a:ext cx="8912965" cy="678514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/>
              <a:t>Hibernate OGM Core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0" name="Shape 92"/>
          <p:cNvCxnSpPr>
            <a:stCxn id="6" idx="2"/>
            <a:endCxn id="9" idx="0"/>
          </p:cNvCxnSpPr>
          <p:nvPr/>
        </p:nvCxnSpPr>
        <p:spPr>
          <a:xfrm rot="5400000">
            <a:off x="5404731" y="899798"/>
            <a:ext cx="477588" cy="2096174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" name="Shape 93"/>
          <p:cNvSpPr txBox="1"/>
          <p:nvPr/>
        </p:nvSpPr>
        <p:spPr>
          <a:xfrm>
            <a:off x="4703360" y="4118621"/>
            <a:ext cx="4186739" cy="47995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/>
              <a:t>DatastorageProvider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94"/>
          <p:cNvSpPr txBox="1"/>
          <p:nvPr/>
        </p:nvSpPr>
        <p:spPr>
          <a:xfrm>
            <a:off x="235340" y="4107229"/>
            <a:ext cx="4024339" cy="491348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/>
              <a:t>GridDialect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3" name="Shape 95"/>
          <p:cNvCxnSpPr/>
          <p:nvPr/>
        </p:nvCxnSpPr>
        <p:spPr>
          <a:xfrm flipH="1">
            <a:off x="6905579" y="2865193"/>
            <a:ext cx="5629" cy="706887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4" name="Shape 96"/>
          <p:cNvSpPr txBox="1"/>
          <p:nvPr/>
        </p:nvSpPr>
        <p:spPr>
          <a:xfrm>
            <a:off x="6911208" y="2853715"/>
            <a:ext cx="1077589" cy="4060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1.begin()</a:t>
            </a:r>
          </a:p>
        </p:txBody>
      </p:sp>
      <p:sp>
        <p:nvSpPr>
          <p:cNvPr id="15" name="Shape 97"/>
          <p:cNvSpPr txBox="1"/>
          <p:nvPr/>
        </p:nvSpPr>
        <p:spPr>
          <a:xfrm>
            <a:off x="186201" y="2901102"/>
            <a:ext cx="1346293" cy="4060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/>
              <a:t>4.commit()</a:t>
            </a:r>
          </a:p>
        </p:txBody>
      </p:sp>
      <p:sp>
        <p:nvSpPr>
          <p:cNvPr id="16" name="Shape 98"/>
          <p:cNvSpPr txBox="1"/>
          <p:nvPr/>
        </p:nvSpPr>
        <p:spPr>
          <a:xfrm>
            <a:off x="4643100" y="2901115"/>
            <a:ext cx="1672826" cy="4060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/>
              <a:t>2.createTuple()</a:t>
            </a:r>
          </a:p>
        </p:txBody>
      </p:sp>
      <p:sp>
        <p:nvSpPr>
          <p:cNvPr id="17" name="Shape 99"/>
          <p:cNvSpPr txBox="1"/>
          <p:nvPr/>
        </p:nvSpPr>
        <p:spPr>
          <a:xfrm>
            <a:off x="2074889" y="2901115"/>
            <a:ext cx="1563404" cy="4060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/>
              <a:t>3.insertTuple()</a:t>
            </a:r>
          </a:p>
        </p:txBody>
      </p:sp>
      <p:cxnSp>
        <p:nvCxnSpPr>
          <p:cNvPr id="18" name="Shape 101"/>
          <p:cNvCxnSpPr/>
          <p:nvPr/>
        </p:nvCxnSpPr>
        <p:spPr>
          <a:xfrm flipH="1">
            <a:off x="167276" y="2896739"/>
            <a:ext cx="18925" cy="65931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" name="Shape 102"/>
          <p:cNvCxnSpPr/>
          <p:nvPr/>
        </p:nvCxnSpPr>
        <p:spPr>
          <a:xfrm>
            <a:off x="4643100" y="2901102"/>
            <a:ext cx="11725" cy="67534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lg" len="lg"/>
            <a:tailEnd type="triangle" w="lg" len="lg"/>
          </a:ln>
        </p:spPr>
      </p:cxnSp>
      <p:cxnSp>
        <p:nvCxnSpPr>
          <p:cNvPr id="20" name="Shape 103"/>
          <p:cNvCxnSpPr/>
          <p:nvPr/>
        </p:nvCxnSpPr>
        <p:spPr>
          <a:xfrm flipH="1">
            <a:off x="2109176" y="2896739"/>
            <a:ext cx="9184" cy="67756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1533157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866628" y="2457127"/>
            <a:ext cx="2395336" cy="284693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OrientDB presentation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530" y="459468"/>
            <a:ext cx="3494027" cy="16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387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61299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Developed by Java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Multi-model (document + graph) storage 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SQL-like query language 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Supports stored procedures (any JSR-223 language)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Multi-master replication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Part of table (cluster and index) as object for query language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Excellent </a:t>
            </a:r>
            <a:r>
              <a:rPr lang="en-US" dirty="0" smtClean="0"/>
              <a:t>performance (10x faster Neo4j)</a:t>
            </a: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API for many languages and </a:t>
            </a:r>
            <a:r>
              <a:rPr lang="en-US" dirty="0" smtClean="0"/>
              <a:t>frameworks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Supports own transactions</a:t>
            </a: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OrientDB advantages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15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61299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Small team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Implementation is enough green (snapshot release: 3.0.0)</a:t>
            </a: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OrientDB disadvantages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8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866628" y="2457127"/>
            <a:ext cx="5275227" cy="284693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Integration module for Hibernate OGM presentation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19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61299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Embedded </a:t>
            </a:r>
            <a:r>
              <a:rPr lang="en-US" dirty="0"/>
              <a:t>and remote modes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Document model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Transactions by emulation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Associations ( one-to-one, one-to-many, many-to-many )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Embedded objects ( limitedly )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First release supports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511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61299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Using @RID as primary key for best performance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Graph model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Embedded objects as primary keys </a:t>
            </a:r>
          </a:p>
          <a:p>
            <a:pPr marL="0" indent="0">
              <a:lnSpc>
                <a:spcPct val="130000"/>
              </a:lnSpc>
              <a:buClr>
                <a:schemeClr val="accent4"/>
              </a:buClr>
              <a:buNone/>
            </a:pP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Plans for future releases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03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872404" y="3004500"/>
            <a:ext cx="2226250" cy="647100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THANK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72404" y="3557857"/>
            <a:ext cx="1438650" cy="647100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833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/>
          <p:cNvCxnSpPr/>
          <p:nvPr/>
        </p:nvCxnSpPr>
        <p:spPr>
          <a:xfrm flipV="1">
            <a:off x="2910506" y="377677"/>
            <a:ext cx="0" cy="448056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SERGEY CHERNOLYAS</a:t>
            </a:r>
            <a:endParaRPr lang="en-US" dirty="0"/>
          </a:p>
        </p:txBody>
      </p:sp>
      <p:sp>
        <p:nvSpPr>
          <p:cNvPr id="12" name="Content Placeholder 7"/>
          <p:cNvSpPr>
            <a:spLocks noGrp="1"/>
          </p:cNvSpPr>
          <p:nvPr>
            <p:ph idx="1"/>
          </p:nvPr>
        </p:nvSpPr>
        <p:spPr>
          <a:xfrm>
            <a:off x="3509424" y="1302231"/>
            <a:ext cx="5051242" cy="2050652"/>
          </a:xfrm>
        </p:spPr>
        <p:txBody>
          <a:bodyPr wrap="square">
            <a:noAutofit/>
          </a:bodyPr>
          <a:lstStyle/>
          <a:p>
            <a:r>
              <a:rPr lang="en-US" sz="1050" dirty="0" smtClean="0"/>
              <a:t>I have been using Java technologies for 15+ years. During the period, I have got six certificates (4 from Sun/Oracle and 2 from IBM). Also, I got part in several big projects for </a:t>
            </a:r>
            <a:r>
              <a:rPr lang="en-US" sz="1050" dirty="0" err="1" smtClean="0"/>
              <a:t>russian</a:t>
            </a:r>
            <a:r>
              <a:rPr lang="en-US" sz="1050" dirty="0" smtClean="0"/>
              <a:t> and  international companies, like VTB24 (VTB Group), </a:t>
            </a:r>
            <a:r>
              <a:rPr lang="en-US" sz="1050" dirty="0" err="1" smtClean="0"/>
              <a:t>TouchBank</a:t>
            </a:r>
            <a:r>
              <a:rPr lang="en-US" sz="1050" dirty="0" smtClean="0"/>
              <a:t> (OTP Group).</a:t>
            </a:r>
          </a:p>
          <a:p>
            <a:endParaRPr lang="en-US" sz="1050" dirty="0"/>
          </a:p>
          <a:p>
            <a:r>
              <a:rPr lang="en-US" sz="1050" dirty="0" smtClean="0"/>
              <a:t>I have got part in contribution for open source projects since 2016.</a:t>
            </a:r>
          </a:p>
          <a:p>
            <a:endParaRPr lang="en-US" sz="105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-1678214" y="172358"/>
            <a:ext cx="138548" cy="3185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>
              <a:lnSpc>
                <a:spcPct val="120000"/>
              </a:lnSpc>
            </a:pPr>
            <a:endParaRPr lang="en-US" dirty="0" err="1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18" name="Text Placeholder 6"/>
          <p:cNvSpPr txBox="1">
            <a:spLocks/>
          </p:cNvSpPr>
          <p:nvPr/>
        </p:nvSpPr>
        <p:spPr>
          <a:xfrm>
            <a:off x="637763" y="2929833"/>
            <a:ext cx="1757532" cy="264688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 defTabSz="342900" rtl="0" eaLnBrk="1" latinLnBrk="0" hangingPunct="1">
              <a:spcBef>
                <a:spcPts val="0"/>
              </a:spcBef>
              <a:buFont typeface="Arial"/>
              <a:buNone/>
              <a:defRPr sz="10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SERGEY CHERNOLYAS</a:t>
            </a:r>
            <a:endParaRPr lang="en-US" dirty="0"/>
          </a:p>
        </p:txBody>
      </p:sp>
      <p:sp>
        <p:nvSpPr>
          <p:cNvPr id="19" name="Text Placeholder 7"/>
          <p:cNvSpPr txBox="1">
            <a:spLocks/>
          </p:cNvSpPr>
          <p:nvPr/>
        </p:nvSpPr>
        <p:spPr>
          <a:xfrm>
            <a:off x="395515" y="3226622"/>
            <a:ext cx="2242027" cy="254572"/>
          </a:xfrm>
          <a:prstGeom prst="rect">
            <a:avLst/>
          </a:prstGeom>
        </p:spPr>
        <p:txBody>
          <a:bodyPr vert="horz"/>
          <a:lstStyle>
            <a:lvl1pPr marL="0" indent="0" algn="ctr" defTabSz="34290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b="1" dirty="0" smtClean="0">
                <a:solidFill>
                  <a:srgbClr val="464547"/>
                </a:solidFill>
                <a:latin typeface="Trebuchet MS"/>
              </a:rPr>
              <a:t>Lead Software Engineer</a:t>
            </a:r>
            <a:endParaRPr kumimoji="0" lang="en-US" sz="800" b="1" i="0" u="none" strike="noStrike" kern="1200" cap="none" spc="0" normalizeH="0" baseline="0" noProof="0" dirty="0">
              <a:ln>
                <a:noFill/>
              </a:ln>
              <a:solidFill>
                <a:srgbClr val="464547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92" y="1219654"/>
            <a:ext cx="1490472" cy="149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5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2096" y="0"/>
            <a:ext cx="9156095" cy="514350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623888" y="0"/>
            <a:ext cx="7886700" cy="9797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+mj-ea"/>
                <a:cs typeface="+mj-cs"/>
              </a:rPr>
              <a:t>CONTACT ME</a:t>
            </a: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+mj-ea"/>
              <a:cs typeface="+mj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20418" y="1339913"/>
            <a:ext cx="4681289" cy="1641153"/>
            <a:chOff x="796658" y="1466907"/>
            <a:chExt cx="5489315" cy="1957509"/>
          </a:xfrm>
        </p:grpSpPr>
        <p:grpSp>
          <p:nvGrpSpPr>
            <p:cNvPr id="9" name="Group 2"/>
            <p:cNvGrpSpPr/>
            <p:nvPr/>
          </p:nvGrpSpPr>
          <p:grpSpPr>
            <a:xfrm>
              <a:off x="796658" y="1466907"/>
              <a:ext cx="5489315" cy="564059"/>
              <a:chOff x="699351" y="1683059"/>
              <a:chExt cx="7319092" cy="752078"/>
            </a:xfrm>
          </p:grpSpPr>
          <p:pic>
            <p:nvPicPr>
              <p:cNvPr id="10" name="Picture 2" descr="http://iconmonstr.com/g/gd/makefg.php?i=s2/default/iconmonstr-email-9-icon.png&amp;r=255&amp;g=255&amp;b=255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9351" y="1683059"/>
                <a:ext cx="752078" cy="7520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1640113" y="1828267"/>
                <a:ext cx="6378330" cy="5873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685800"/>
                <a:r>
                  <a:rPr lang="en-US" sz="1800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Sergey_Chernolyas@epam.com</a:t>
                </a:r>
                <a:endParaRPr lang="en-US" sz="18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</p:grpSp>
        <p:grpSp>
          <p:nvGrpSpPr>
            <p:cNvPr id="12" name="Group 3"/>
            <p:cNvGrpSpPr/>
            <p:nvPr/>
          </p:nvGrpSpPr>
          <p:grpSpPr>
            <a:xfrm>
              <a:off x="796658" y="2194430"/>
              <a:ext cx="3649021" cy="568084"/>
              <a:chOff x="699351" y="2609541"/>
              <a:chExt cx="4865366" cy="757444"/>
            </a:xfrm>
          </p:grpSpPr>
          <p:pic>
            <p:nvPicPr>
              <p:cNvPr id="13" name="Picture 8" descr="http://iconmonstr.com/g/gd/makefg.php?i=s2/default/iconmonstr-skype-4-icon.png&amp;r=255&amp;g=255&amp;b=255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9351" y="2609541"/>
                <a:ext cx="752078" cy="7520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TextBox 13"/>
              <p:cNvSpPr txBox="1"/>
              <p:nvPr/>
            </p:nvSpPr>
            <p:spPr>
              <a:xfrm>
                <a:off x="1640116" y="2779618"/>
                <a:ext cx="3924601" cy="5873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685800"/>
                <a:r>
                  <a:rPr lang="en-US" sz="1800" dirty="0" err="1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Sergey.chernolyas</a:t>
                </a:r>
                <a:endParaRPr lang="en-US" sz="18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1502228" y="2983890"/>
              <a:ext cx="3869923" cy="440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US" sz="1800" dirty="0" err="1" smtClean="0">
                  <a:solidFill>
                    <a:schemeClr val="bg1"/>
                  </a:solidFill>
                  <a:latin typeface="Arial Black" panose="020B0A04020102020204" pitchFamily="34" charset="0"/>
                </a:rPr>
                <a:t>schernolyas</a:t>
              </a:r>
              <a:endParaRPr lang="en-US" sz="1800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18" y="2549632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802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147325"/>
          </a:xfrm>
        </p:spPr>
        <p:txBody>
          <a:bodyPr/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>
                <a:solidFill>
                  <a:srgbClr val="444444"/>
                </a:solidFill>
              </a:rPr>
              <a:t>JPA for NoSQL: Why and How?</a:t>
            </a:r>
            <a:endParaRPr lang="en-US" dirty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>
                <a:solidFill>
                  <a:srgbClr val="444444"/>
                </a:solidFill>
              </a:rPr>
              <a:t>Hibernate OGM presentation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>
                <a:solidFill>
                  <a:srgbClr val="444444"/>
                </a:solidFill>
              </a:rPr>
              <a:t>OrientDB presentation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>
                <a:solidFill>
                  <a:srgbClr val="444444"/>
                </a:solidFill>
              </a:rPr>
              <a:t>My contribution to Hibernate OGM project (Integration module for OrientDB)</a:t>
            </a:r>
          </a:p>
          <a:p>
            <a:pPr>
              <a:lnSpc>
                <a:spcPct val="130000"/>
              </a:lnSpc>
              <a:buClr>
                <a:schemeClr val="accent4"/>
              </a:buClr>
            </a:pP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mtClean="0"/>
              <a:t>SUBTOPICS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97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866628" y="2457127"/>
            <a:ext cx="3125279" cy="284693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JPA for NoSQL: Why and How?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6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147325"/>
          </a:xfrm>
        </p:spPr>
        <p:txBody>
          <a:bodyPr/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GB" dirty="0" smtClean="0"/>
              <a:t>Standard way for declare and describe domain model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GB" dirty="0"/>
              <a:t>Common way for working with entities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dirty="0"/>
              <a:t>One way for working with different </a:t>
            </a:r>
            <a:r>
              <a:rPr lang="en-GB" dirty="0" smtClean="0"/>
              <a:t>storages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JPA for NoSQL: Why and How?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341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866628" y="2457127"/>
            <a:ext cx="3010311" cy="284693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Hibernate OGM presentation </a:t>
            </a:r>
            <a:endParaRPr lang="en-US" dirty="0"/>
          </a:p>
        </p:txBody>
      </p:sp>
      <p:pic>
        <p:nvPicPr>
          <p:cNvPr id="7" name="Shape 56" descr="hibernate_ogm_600px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34110" y="1022763"/>
            <a:ext cx="6156862" cy="952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211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147325"/>
          </a:xfrm>
        </p:spPr>
        <p:txBody>
          <a:bodyPr/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GB" dirty="0" smtClean="0"/>
              <a:t>Main goals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Main targets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dirty="0" smtClean="0"/>
              <a:t>Main achievements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Introduction the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21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Supported types of storages</a:t>
            </a:r>
            <a:endParaRPr lang="en-US" dirty="0"/>
          </a:p>
        </p:txBody>
      </p:sp>
      <p:pic>
        <p:nvPicPr>
          <p:cNvPr id="5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64" y="752800"/>
            <a:ext cx="7046477" cy="405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6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147325"/>
          </a:xfrm>
        </p:spPr>
        <p:txBody>
          <a:bodyPr/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Graph 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Document-oriented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dirty="0" smtClean="0"/>
              <a:t>Key-values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dirty="0" smtClean="0">
                <a:solidFill>
                  <a:srgbClr val="444444"/>
                </a:solidFill>
              </a:rPr>
              <a:t>Column-oriented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i="1" dirty="0" smtClean="0">
                <a:solidFill>
                  <a:srgbClr val="444444"/>
                </a:solidFill>
              </a:rPr>
              <a:t>Multi-model (produced in 5.2 release)</a:t>
            </a:r>
            <a:endParaRPr lang="en-US" i="1" dirty="0">
              <a:solidFill>
                <a:srgbClr val="444444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Supported types of storages</a:t>
            </a:r>
          </a:p>
        </p:txBody>
      </p:sp>
    </p:spTree>
    <p:extLst>
      <p:ext uri="{BB962C8B-B14F-4D97-AF65-F5344CB8AC3E}">
        <p14:creationId xmlns:p14="http://schemas.microsoft.com/office/powerpoint/2010/main" val="151095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Slides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E3C081-4081-47AD-A9A6-9F18F525DA1D}">
  <ds:schemaRefs>
    <ds:schemaRef ds:uri="http://schemas.microsoft.com/sharepoint/v3"/>
    <ds:schemaRef ds:uri="http://schemas.microsoft.com/office/2006/documentManagement/types"/>
    <ds:schemaRef ds:uri="http://purl.org/dc/terms/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22450</TotalTime>
  <Words>636</Words>
  <Application>Microsoft Office PowerPoint</Application>
  <PresentationFormat>On-screen Show (16:9)</PresentationFormat>
  <Paragraphs>145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 Black</vt:lpstr>
      <vt:lpstr>Calibri</vt:lpstr>
      <vt:lpstr>Lucida Grande</vt:lpstr>
      <vt:lpstr>Trebuchet MS</vt:lpstr>
      <vt:lpstr>Cover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Sergey Chernolyas</cp:lastModifiedBy>
  <cp:revision>1130</cp:revision>
  <cp:lastPrinted>2014-07-09T13:30:36Z</cp:lastPrinted>
  <dcterms:created xsi:type="dcterms:W3CDTF">2014-07-08T13:27:24Z</dcterms:created>
  <dcterms:modified xsi:type="dcterms:W3CDTF">2017-03-21T19:51:43Z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